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1" r:id="rId5"/>
    <p:sldId id="262"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علم </a:t>
            </a:r>
            <a:r>
              <a:rPr lang="ar-IQ" dirty="0" smtClean="0">
                <a:solidFill>
                  <a:srgbClr val="C00000"/>
                </a:solidFill>
              </a:rPr>
              <a:t>الاقتصاد</a:t>
            </a:r>
            <a:br>
              <a:rPr lang="ar-IQ" dirty="0" smtClean="0">
                <a:solidFill>
                  <a:srgbClr val="C00000"/>
                </a:solidFill>
              </a:rPr>
            </a:br>
            <a:r>
              <a:rPr lang="ar-IQ" dirty="0" smtClean="0">
                <a:solidFill>
                  <a:srgbClr val="C00000"/>
                </a:solidFill>
              </a:rPr>
              <a:t>المحاضرة الرابعة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r>
              <a:rPr lang="ar-SA" sz="3600" b="1" dirty="0"/>
              <a:t>الآثار الناتجة عن التضخم الاقتصادي:</a:t>
            </a:r>
            <a:endParaRPr lang="en-US" sz="3600" dirty="0"/>
          </a:p>
          <a:p>
            <a:r>
              <a:rPr lang="ar-SA" sz="3600" b="1" dirty="0"/>
              <a:t>1- التأثير على التوزيع الخاص بالدخل الوطنيّ الحقيقيّ: </a:t>
            </a:r>
            <a:endParaRPr lang="en-US" sz="3600" dirty="0"/>
          </a:p>
          <a:p>
            <a:r>
              <a:rPr lang="ar-SA" sz="3600" dirty="0"/>
              <a:t>ثبات الدخل النقديّ مع ارتفاع الأسعار بشكل مستمر</a:t>
            </a:r>
            <a:endParaRPr lang="en-US" sz="3600" dirty="0"/>
          </a:p>
          <a:p>
            <a:r>
              <a:rPr lang="ar-SA" sz="3600" dirty="0"/>
              <a:t>زيادة الدخل النقديّ بنسبة أقلّ من الزيادة بالأسعار</a:t>
            </a:r>
            <a:endParaRPr lang="en-US" sz="3600" dirty="0"/>
          </a:p>
          <a:p>
            <a:r>
              <a:rPr lang="ar-SA" sz="3600" dirty="0"/>
              <a:t>زيادة الدخل النقديّ بنسبة متساوية مع زيادة الأسعار</a:t>
            </a:r>
            <a:endParaRPr lang="en-US" sz="3600" dirty="0"/>
          </a:p>
          <a:p>
            <a:r>
              <a:rPr lang="ar-SA" sz="3600" dirty="0"/>
              <a:t>زيادة الدخل النقديّ بنسبة أكبر من الزيادة بالأسعار</a:t>
            </a:r>
            <a:endParaRPr lang="en-US" sz="3600" dirty="0"/>
          </a:p>
          <a:p>
            <a:r>
              <a:rPr lang="ar-SA" sz="3600" dirty="0"/>
              <a:t>تأثُّر القوة الشرائيّة الخاصة بالنقود</a:t>
            </a:r>
            <a:endParaRPr lang="en-US" sz="3600" dirty="0"/>
          </a:p>
          <a:p>
            <a:r>
              <a:rPr lang="ar-SA" sz="3600" dirty="0"/>
              <a:t>تأثر توزيع الثروة</a:t>
            </a:r>
            <a:endParaRPr lang="en-US" sz="3600" dirty="0"/>
          </a:p>
          <a:p>
            <a:r>
              <a:rPr lang="ar-SA" sz="3600" b="1" dirty="0"/>
              <a:t>وسائل الحد من التضخم الاقتصادي</a:t>
            </a:r>
            <a:endParaRPr lang="en-US" sz="3600" dirty="0"/>
          </a:p>
          <a:p>
            <a:r>
              <a:rPr lang="ar-SA" sz="3600" dirty="0"/>
              <a:t>الاعتماد على دور وزارة الماليّة </a:t>
            </a:r>
            <a:endParaRPr lang="en-US" sz="3600" dirty="0"/>
          </a:p>
          <a:p>
            <a:endParaRPr lang="ar-IQ" sz="34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SA" sz="2400" dirty="0"/>
              <a:t>رفع نسبة الضرائب المترتبة على المنتجات الكماليّة التي يتداولها الأفراد ذوي الدخول المرتفعة. </a:t>
            </a:r>
            <a:endParaRPr lang="en-US" sz="2400" dirty="0"/>
          </a:p>
          <a:p>
            <a:r>
              <a:rPr lang="ar-SA" sz="2400" dirty="0"/>
              <a:t>تقليل النفقات </a:t>
            </a:r>
            <a:r>
              <a:rPr lang="ar-SA" sz="2400" dirty="0" smtClean="0"/>
              <a:t>الحكوميّة</a:t>
            </a:r>
            <a:endParaRPr lang="ar-SA" sz="2400" b="1" dirty="0" smtClean="0"/>
          </a:p>
          <a:p>
            <a:r>
              <a:rPr lang="ar-SA" sz="2400" b="1" dirty="0" smtClean="0"/>
              <a:t>الموازنة </a:t>
            </a:r>
            <a:r>
              <a:rPr lang="ar-SA" sz="2400" b="1" dirty="0"/>
              <a:t>العامة للدولة</a:t>
            </a:r>
            <a:endParaRPr lang="en-US" sz="2400" dirty="0"/>
          </a:p>
          <a:p>
            <a:r>
              <a:rPr lang="ar-SA" sz="2400" dirty="0"/>
              <a:t> تُعرف الموازنة العامة للدولة بأنّها الميزانيّة التي تتوقعها الدولة من نفقات وإيرادات لفترة محدّدة من الزمن تُقدّر بسنة واحدة، ويُطلق على هذه الفترة اسم السنة الماليّة</a:t>
            </a:r>
            <a:endParaRPr lang="en-US" sz="2400" dirty="0"/>
          </a:p>
          <a:p>
            <a:r>
              <a:rPr lang="ar-SA" sz="2400" b="1" dirty="0"/>
              <a:t>أهمية الموازنة العامة للدولة:</a:t>
            </a:r>
            <a:endParaRPr lang="en-US" sz="2400" dirty="0"/>
          </a:p>
          <a:p>
            <a:r>
              <a:rPr lang="ar-SA" sz="2400" dirty="0"/>
              <a:t>تكمن أهمية إعداد الموازنة فيما يأتي:</a:t>
            </a:r>
            <a:endParaRPr lang="en-US" sz="2400" dirty="0"/>
          </a:p>
          <a:p>
            <a:pPr lvl="0"/>
            <a:r>
              <a:rPr lang="ar-SA" sz="2400" dirty="0"/>
              <a:t>مراقبة الإيرادات والنفقات الإجماليّة للحكومة</a:t>
            </a:r>
            <a:endParaRPr lang="en-US" sz="2400" dirty="0"/>
          </a:p>
          <a:p>
            <a:r>
              <a:rPr lang="ar-SA" sz="2400" dirty="0"/>
              <a:t>تحقيق العمالة الكاملة، والحدّ من التقلّبات الاقتصاديّة</a:t>
            </a:r>
            <a:endParaRPr lang="en-US" sz="2400" dirty="0"/>
          </a:p>
          <a:p>
            <a:r>
              <a:rPr lang="ar-SA" sz="2400" dirty="0"/>
              <a:t>التأثير على توزيع الدخل، وحوافز العمل، وطُرق الاستهلاك</a:t>
            </a:r>
            <a:endParaRPr lang="en-US" sz="2400" dirty="0"/>
          </a:p>
          <a:p>
            <a:r>
              <a:rPr lang="ar-SA" sz="2400" dirty="0"/>
              <a:t>استخدامها كإطار يُمكن من خلاله اتخاذ القرارات المُعقّدة بشأن تخصيص الموارد بشكلٍ أكثر فعالية</a:t>
            </a:r>
            <a:endParaRPr lang="en-US" sz="2400" dirty="0"/>
          </a:p>
          <a:p>
            <a:pPr lvl="0"/>
            <a:endParaRPr lang="ar-EG" sz="24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r>
              <a:rPr lang="ar-SA" b="1" dirty="0"/>
              <a:t>رأس المال:</a:t>
            </a:r>
            <a:endParaRPr lang="en-US" dirty="0"/>
          </a:p>
          <a:p>
            <a:r>
              <a:rPr lang="ar-SA" dirty="0"/>
              <a:t>يعبر مصطلح رأس المال عن الأصول المالية كالأموال المودعة في حسابات الودائع، بالإضافة للعوامل المادية لعملية الإنتاج</a:t>
            </a:r>
            <a:endParaRPr lang="en-US" dirty="0"/>
          </a:p>
          <a:p>
            <a:r>
              <a:rPr lang="ar-SA" b="1" dirty="0"/>
              <a:t>فهم رأس المَال</a:t>
            </a:r>
            <a:endParaRPr lang="en-US" dirty="0"/>
          </a:p>
          <a:p>
            <a:r>
              <a:rPr lang="ar-SA" dirty="0"/>
              <a:t>يتكون رأس المَال عندما تتوفر البضائع بشكل مستمر للشركة لتكوين الثروة لها</a:t>
            </a:r>
            <a:r>
              <a:rPr lang="en-US" dirty="0"/>
              <a:t>.</a:t>
            </a:r>
            <a:r>
              <a:rPr lang="ar-SA" dirty="0"/>
              <a:t>ويجب الجمع بين رأس المَال والعمل، وتبادل الوقت والمهارات بين الأفراد مقابل المال، لخلق ثروة</a:t>
            </a:r>
            <a:r>
              <a:rPr lang="en-US" dirty="0"/>
              <a:t>.</a:t>
            </a:r>
            <a:r>
              <a:rPr lang="ar-SA" dirty="0"/>
              <a:t>إذ يمكن لرجال الأعمال أو الأفراد أن يستثمروا رأس المَال وتوجيه تلك الجهود نحو الازدهار في المستقبل</a:t>
            </a:r>
            <a:r>
              <a:rPr lang="en-US" dirty="0"/>
              <a:t>.</a:t>
            </a:r>
          </a:p>
          <a:p>
            <a:pPr lvl="0"/>
            <a:endParaRPr lang="ar-IQ"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r>
              <a:rPr lang="ar-SA" b="1" dirty="0"/>
              <a:t>غسيل الأموال</a:t>
            </a:r>
            <a:endParaRPr lang="en-US" dirty="0"/>
          </a:p>
          <a:p>
            <a:r>
              <a:rPr lang="ar-SA" dirty="0"/>
              <a:t>يطلق مصطلح غسيل الأموال على عملية تغطية كميات كبيرة من أموال كُسبت بطرق غير مشروعة والتحكم بها عن طريق التظاهر بأنّها مستمدة من مصدرٍ شرعي وقانوني، وتستخدم أيضاً لإخفاء النشاطات الإجرامية والإرهابية وتمويلها، لذلك هي عملية غير شرعية وتعتبر من الجرائم التي يعاقب عليها القانون</a:t>
            </a:r>
            <a:endParaRPr lang="en-US" dirty="0"/>
          </a:p>
          <a:p>
            <a:r>
              <a:rPr lang="ar-SA" b="1" dirty="0"/>
              <a:t>مراحل غسيل الأموال:</a:t>
            </a:r>
            <a:endParaRPr lang="en-US" dirty="0"/>
          </a:p>
          <a:p>
            <a:r>
              <a:rPr lang="ar-SA" dirty="0"/>
              <a:t>مرحلة الإيداع وهي المرحلة الأولى والأصعب</a:t>
            </a:r>
            <a:endParaRPr lang="en-US" dirty="0"/>
          </a:p>
          <a:p>
            <a:r>
              <a:rPr lang="ar-SA" dirty="0"/>
              <a:t>مرحلة </a:t>
            </a:r>
            <a:endParaRPr lang="en-US" dirty="0"/>
          </a:p>
          <a:p>
            <a:r>
              <a:rPr lang="ar-SA" dirty="0"/>
              <a:t>الدمج </a:t>
            </a:r>
            <a:endParaRPr lang="en-US" dirty="0"/>
          </a:p>
          <a:p>
            <a:endParaRPr lang="en-US"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r>
              <a:rPr lang="ar-SA" b="1" dirty="0" smtClean="0"/>
              <a:t>طرق </a:t>
            </a:r>
            <a:r>
              <a:rPr lang="ar-SA" b="1" dirty="0"/>
              <a:t>غسيل الأموال:</a:t>
            </a:r>
            <a:endParaRPr lang="en-US" dirty="0"/>
          </a:p>
          <a:p>
            <a:r>
              <a:rPr lang="ar-SA" dirty="0"/>
              <a:t>استخدام القروض والرهون العقارية: </a:t>
            </a:r>
            <a:endParaRPr lang="en-US" dirty="0"/>
          </a:p>
          <a:p>
            <a:r>
              <a:rPr lang="ar-SA" dirty="0"/>
              <a:t>التلاعب في قيم الممتلكات</a:t>
            </a:r>
            <a:endParaRPr lang="en-US" dirty="0"/>
          </a:p>
          <a:p>
            <a:pPr lvl="0"/>
            <a:r>
              <a:rPr lang="ar-SA" dirty="0"/>
              <a:t>الاستعانه بطرفٍ ثالث من المؤسسات المالية لتوفير غطاء قانوني والمساهمة في تحويل الأموال بشكل يبدو وكأنه شرعي</a:t>
            </a:r>
            <a:r>
              <a:rPr lang="en-US" dirty="0"/>
              <a:t>.</a:t>
            </a:r>
          </a:p>
          <a:p>
            <a:r>
              <a:rPr lang="ar-SA" b="1" dirty="0"/>
              <a:t>خصائص غسيل الأموال</a:t>
            </a:r>
            <a:endParaRPr lang="en-US" dirty="0"/>
          </a:p>
          <a:p>
            <a:r>
              <a:rPr lang="ar-SA" dirty="0"/>
              <a:t>جريمة منظمة</a:t>
            </a:r>
            <a:endParaRPr lang="en-US" dirty="0"/>
          </a:p>
          <a:p>
            <a:r>
              <a:rPr lang="ar-SA" dirty="0"/>
              <a:t>يستعين غسيل الأموال بالتقنيات الحديثة</a:t>
            </a:r>
            <a:endParaRPr lang="en-US" dirty="0"/>
          </a:p>
          <a:p>
            <a:r>
              <a:rPr lang="ar-SA" dirty="0"/>
              <a:t>يعدُّ غسيل الأموال من الجرائم </a:t>
            </a:r>
            <a:r>
              <a:rPr lang="ar-SA" dirty="0" smtClean="0"/>
              <a:t>العالميّة</a:t>
            </a:r>
          </a:p>
          <a:p>
            <a:r>
              <a:rPr lang="ar-IQ" dirty="0">
                <a:solidFill>
                  <a:srgbClr val="C00000"/>
                </a:solidFill>
              </a:rPr>
              <a:t>وإلى اللقاء فى محاضرة أخرى </a:t>
            </a:r>
          </a:p>
          <a:p>
            <a:pPr algn="l"/>
            <a:r>
              <a:rPr lang="ar-IQ" dirty="0">
                <a:solidFill>
                  <a:srgbClr val="C00000"/>
                </a:solidFill>
              </a:rPr>
              <a:t>خالص تحياتى</a:t>
            </a:r>
          </a:p>
          <a:p>
            <a:endParaRPr lang="ar-IQ" dirty="0"/>
          </a:p>
          <a:p>
            <a:endParaRPr lang="ar-IQ" dirty="0"/>
          </a:p>
          <a:p>
            <a:endParaRPr lang="en-US" dirty="0"/>
          </a:p>
          <a:p>
            <a:endParaRPr lang="en-US" dirty="0"/>
          </a:p>
          <a:p>
            <a:pPr lvl="0"/>
            <a:endParaRPr lang="en-US"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360</Words>
  <Application>Microsoft Office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جامعة بنها- كلية الآداب  قسم الإعلام-الفرقة الأولى المادة: مبادئ علم الاقتصاد المحاضرة الرابعة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57</cp:revision>
  <dcterms:created xsi:type="dcterms:W3CDTF">2020-03-17T06:10:57Z</dcterms:created>
  <dcterms:modified xsi:type="dcterms:W3CDTF">2021-01-04T22:46:12Z</dcterms:modified>
</cp:coreProperties>
</file>